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1"/>
  </p:notesMasterIdLst>
  <p:sldIdLst>
    <p:sldId id="256" r:id="rId2"/>
    <p:sldId id="257" r:id="rId3"/>
    <p:sldId id="258" r:id="rId4"/>
    <p:sldId id="259" r:id="rId5"/>
    <p:sldId id="261" r:id="rId6"/>
    <p:sldId id="262" r:id="rId7"/>
    <p:sldId id="263" r:id="rId8"/>
    <p:sldId id="264" r:id="rId9"/>
    <p:sldId id="267" r:id="rId10"/>
    <p:sldId id="265" r:id="rId11"/>
    <p:sldId id="266"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88"/>
    <p:restoredTop sz="96654"/>
  </p:normalViewPr>
  <p:slideViewPr>
    <p:cSldViewPr snapToGrid="0">
      <p:cViewPr varScale="1">
        <p:scale>
          <a:sx n="128" d="100"/>
          <a:sy n="128" d="100"/>
        </p:scale>
        <p:origin x="3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V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71B06FD-EDBB-4B4D-93C8-ABDD17F5BAFB}" type="datetimeFigureOut">
              <a:rPr lang="en-VN" smtClean="0"/>
              <a:pPr/>
              <a:t>30/03/2023</a:t>
            </a:fld>
            <a:endParaRPr lang="en-V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V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010C6A10-CB89-C742-9BFA-8B95120B5BE3}" type="slidenum">
              <a:rPr lang="en-VN" smtClean="0"/>
              <a:pPr/>
              <a:t>‹#›</a:t>
            </a:fld>
            <a:endParaRPr lang="en-VN" dirty="0"/>
          </a:p>
        </p:txBody>
      </p:sp>
    </p:spTree>
    <p:extLst>
      <p:ext uri="{BB962C8B-B14F-4D97-AF65-F5344CB8AC3E}">
        <p14:creationId xmlns:p14="http://schemas.microsoft.com/office/powerpoint/2010/main" val="3803472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5E8EF03-450F-5E4C-AD47-DEB706ACBFCB}" type="datetime1">
              <a:rPr lang="en-US" smtClean="0"/>
              <a:t>3/30/23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4184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7FC82-DE64-7443-8A8D-BE2C3E10C401}" type="datetime1">
              <a:rPr lang="en-US" smtClean="0"/>
              <a:t>3/30/23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9462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2160D5-11F8-3745-8B02-C20B5C318F75}" type="datetime1">
              <a:rPr lang="en-US" smtClean="0"/>
              <a:t>3/30/23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9924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E50F64-DA06-E94A-B6E9-293C655A8B8A}" type="datetime1">
              <a:rPr lang="en-US" smtClean="0"/>
              <a:t>3/30/23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rial" panose="020B0604020202020204" pitchFamily="34" charset="0"/>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b="0" i="0" dirty="0">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961368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271F61-ED2F-0B48-8184-B694D2FE93C5}" type="datetime1">
              <a:rPr lang="en-US" smtClean="0"/>
              <a:t>3/30/23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3226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D881C1-C29D-A540-818D-E7B4D3BA3296}" type="datetime1">
              <a:rPr lang="en-US" smtClean="0"/>
              <a:t>3/30/23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4641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6E94EAC-BAE5-F449-8927-3AF4D8C87E8B}" type="datetime1">
              <a:rPr lang="en-US" smtClean="0"/>
              <a:t>3/30/23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9903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827E0F-0CD3-274D-AE2C-FEF2CC79633A}" type="datetime1">
              <a:rPr lang="en-US" smtClean="0"/>
              <a:t>3/30/23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0951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62E21F-4FD2-114E-88A2-B72C00FF2043}" type="datetime1">
              <a:rPr lang="en-US" smtClean="0"/>
              <a:t>3/30/23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049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234929-FB88-EC4C-9D74-4A292756B52D}" type="datetime1">
              <a:rPr lang="en-US" smtClean="0"/>
              <a:t>3/30/23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9935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EEDCD7-38F2-024A-8C0D-F4C4411E0A6D}" type="datetime1">
              <a:rPr lang="en-US" smtClean="0"/>
              <a:t>3/30/23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2661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72EDC5-8D4F-C340-9A57-2A5B89A1FA78}" type="datetime1">
              <a:rPr lang="en-US" smtClean="0"/>
              <a:t>3/30/23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605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850887-9E38-CC44-B0D0-D9D7E4B84E4E}" type="datetime1">
              <a:rPr lang="en-US" smtClean="0"/>
              <a:t>3/30/23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3295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8646D2-E800-C347-AD69-0E797D60841D}" type="datetime1">
              <a:rPr lang="en-US" smtClean="0"/>
              <a:t>3/30/23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131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D3C58-FE5D-124E-9CC7-63F46822FBD5}" type="datetime1">
              <a:rPr lang="en-US" smtClean="0"/>
              <a:t>3/30/23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822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60AAC4-E754-C54D-A607-563E72E0F8B4}" type="datetime1">
              <a:rPr lang="en-US" smtClean="0"/>
              <a:t>3/30/23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2209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0B127A-EFA0-E341-9A5C-3D692F001737}" type="datetime1">
              <a:rPr lang="en-US" smtClean="0"/>
              <a:t>3/30/23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034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b="0" i="0">
                <a:solidFill>
                  <a:schemeClr val="tx1">
                    <a:tint val="75000"/>
                  </a:schemeClr>
                </a:solidFill>
                <a:latin typeface="Arial" panose="020B0604020202020204" pitchFamily="34" charset="0"/>
              </a:defRPr>
            </a:lvl1pPr>
          </a:lstStyle>
          <a:p>
            <a:fld id="{BC3A7AFB-F8F8-6841-B03A-189821BC7E6D}" type="datetime1">
              <a:rPr lang="en-US" smtClean="0"/>
              <a:pPr/>
              <a:t>3/30/23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b="0" i="0" cap="all" baseline="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b="0" i="0">
                <a:solidFill>
                  <a:schemeClr val="tx1">
                    <a:tint val="75000"/>
                  </a:schemeClr>
                </a:solidFill>
                <a:latin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8171933"/>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ftr="0" dt="0"/>
  <p:txStyles>
    <p:titleStyle>
      <a:lvl1pPr algn="l" defTabSz="914400" rtl="0" eaLnBrk="1" latinLnBrk="0" hangingPunct="1">
        <a:lnSpc>
          <a:spcPct val="90000"/>
        </a:lnSpc>
        <a:spcBef>
          <a:spcPct val="0"/>
        </a:spcBef>
        <a:buNone/>
        <a:defRPr sz="3600" b="0" i="0" kern="1200" cap="all" baseline="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50C3BF-4EC6-4075-8C5A-BB4D936693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AAD5EEF9-647D-437D-909D-552158996D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2" name="Picture 2">
              <a:extLst>
                <a:ext uri="{FF2B5EF4-FFF2-40B4-BE49-F238E27FC236}">
                  <a16:creationId xmlns:a16="http://schemas.microsoft.com/office/drawing/2014/main" id="{AD572E06-C69D-4C73-907F-E960818C982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D76A066-12C4-5A76-35E7-416E604E014B}"/>
              </a:ext>
            </a:extLst>
          </p:cNvPr>
          <p:cNvSpPr>
            <a:spLocks noGrp="1"/>
          </p:cNvSpPr>
          <p:nvPr>
            <p:ph type="ctrTitle"/>
          </p:nvPr>
        </p:nvSpPr>
        <p:spPr>
          <a:xfrm>
            <a:off x="5270066" y="1122363"/>
            <a:ext cx="5397933" cy="2387600"/>
          </a:xfrm>
        </p:spPr>
        <p:txBody>
          <a:bodyPr>
            <a:normAutofit/>
          </a:bodyPr>
          <a:lstStyle/>
          <a:p>
            <a:r>
              <a:rPr lang="en-VN" sz="4100" dirty="0">
                <a:latin typeface="Arial" panose="020B0604020202020204" pitchFamily="34" charset="0"/>
              </a:rPr>
              <a:t>Cắt và canh chỉnh ảnh căn cước công dân bằng YOLOv5</a:t>
            </a:r>
          </a:p>
        </p:txBody>
      </p:sp>
      <p:sp>
        <p:nvSpPr>
          <p:cNvPr id="3" name="Subtitle 2">
            <a:extLst>
              <a:ext uri="{FF2B5EF4-FFF2-40B4-BE49-F238E27FC236}">
                <a16:creationId xmlns:a16="http://schemas.microsoft.com/office/drawing/2014/main" id="{14E6D497-8401-7C1F-671C-26DB8049BA18}"/>
              </a:ext>
            </a:extLst>
          </p:cNvPr>
          <p:cNvSpPr>
            <a:spLocks noGrp="1"/>
          </p:cNvSpPr>
          <p:nvPr>
            <p:ph type="subTitle" idx="1"/>
          </p:nvPr>
        </p:nvSpPr>
        <p:spPr>
          <a:xfrm>
            <a:off x="5230896" y="3602038"/>
            <a:ext cx="5437103" cy="1655762"/>
          </a:xfrm>
        </p:spPr>
        <p:txBody>
          <a:bodyPr>
            <a:normAutofit/>
          </a:bodyPr>
          <a:lstStyle/>
          <a:p>
            <a:r>
              <a:rPr lang="en-VN" cap="none" dirty="0"/>
              <a:t>Người thực hiện: Phan Đình Minh </a:t>
            </a:r>
            <a:r>
              <a:rPr lang="en-VN" cap="none" dirty="0">
                <a:latin typeface="Arial" panose="020B0604020202020204" pitchFamily="34" charset="0"/>
              </a:rPr>
              <a:t>Hiếu</a:t>
            </a:r>
          </a:p>
          <a:p>
            <a:r>
              <a:rPr lang="en-VN" cap="none" dirty="0"/>
              <a:t>Mã số học viên: 220101024</a:t>
            </a:r>
          </a:p>
        </p:txBody>
      </p:sp>
      <p:pic>
        <p:nvPicPr>
          <p:cNvPr id="6" name="Picture 5">
            <a:extLst>
              <a:ext uri="{FF2B5EF4-FFF2-40B4-BE49-F238E27FC236}">
                <a16:creationId xmlns:a16="http://schemas.microsoft.com/office/drawing/2014/main" id="{7DB22E2F-F53B-0C51-C89E-3F06C5498A1E}"/>
              </a:ext>
            </a:extLst>
          </p:cNvPr>
          <p:cNvPicPr>
            <a:picLocks noChangeAspect="1"/>
          </p:cNvPicPr>
          <p:nvPr/>
        </p:nvPicPr>
        <p:blipFill rotWithShape="1">
          <a:blip r:embed="rId4"/>
          <a:srcRect l="31268" r="23613" b="-1"/>
          <a:stretch/>
        </p:blipFill>
        <p:spPr>
          <a:xfrm>
            <a:off x="-417554" y="235099"/>
            <a:ext cx="4635583" cy="6857990"/>
          </a:xfrm>
          <a:prstGeom prst="rect">
            <a:avLst/>
          </a:prstGeom>
        </p:spPr>
      </p:pic>
      <p:grpSp>
        <p:nvGrpSpPr>
          <p:cNvPr id="14" name="Group 13">
            <a:extLst>
              <a:ext uri="{FF2B5EF4-FFF2-40B4-BE49-F238E27FC236}">
                <a16:creationId xmlns:a16="http://schemas.microsoft.com/office/drawing/2014/main" id="{5C427DC4-D0C8-4AD1-971C-C179999E4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5">
              <a:extLst>
                <a:ext uri="{FF2B5EF4-FFF2-40B4-BE49-F238E27FC236}">
                  <a16:creationId xmlns:a16="http://schemas.microsoft.com/office/drawing/2014/main" id="{11827C78-913D-484C-8C41-03DA314252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B6F8B17C-D826-4328-938A-3EA29923DD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39D88DB7-6249-4F7B-BE6A-FCC6D49786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8">
              <a:extLst>
                <a:ext uri="{FF2B5EF4-FFF2-40B4-BE49-F238E27FC236}">
                  <a16:creationId xmlns:a16="http://schemas.microsoft.com/office/drawing/2014/main" id="{756D5198-7167-4B16-AB98-5B4E36925F4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DA8DAFD5-0534-4B77-9BDA-835065CBA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7CA8B15F-CF03-4D11-8AEC-82E80157B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459FF9F8-7A9B-4AA7-A132-383AF3485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CBA02FB8-E42C-45DA-AAF7-3397620DAD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9929394A-93E2-4CC7-BE87-C83F6A8E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0D9C5509-FF48-4A4B-93E5-54BB49A4A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8D8D120B-EEA9-48FD-8996-23C6C46E1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3C6F42D5-B202-46C6-8515-D98407842B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63970DAE-ED0B-4C16-A738-7D472097C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3057B46C-1C3D-49B0-BFA0-F8C5242339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48CF20C5-3838-4173-A8B8-B2F2C98F1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ECE30E10-7578-4E62-ACBF-10C479060C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944967BD-A875-4678-99F4-7F57BB00D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39B8890D-782F-4441-99F8-24D555ADB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BD2843C9-86AC-4823-8D89-66B62F94E2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1B519EA3-915E-4EAD-A40F-32168E8E1F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7A321902-1E1D-4964-AF8F-D133DEA58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112E54C4-91A4-40EC-9182-578C6684F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8FA627D4-711B-43E1-956F-E83777F1E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A52861B4-1F11-4F96-B2C6-6CF1ABF3EA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8B08E382-69A6-4F49-B9D0-30282ABF2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C90814EC-520D-44F5-86DC-EC86DC654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F912B22F-31DB-46D6-8E4E-54EBED6B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051A22F2-66B3-4FF2-89BD-CD02C26814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33">
              <a:extLst>
                <a:ext uri="{FF2B5EF4-FFF2-40B4-BE49-F238E27FC236}">
                  <a16:creationId xmlns:a16="http://schemas.microsoft.com/office/drawing/2014/main" id="{4C2C276D-BE72-4024-971D-6777F9524CB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6AFDDC6B-3AFC-48D7-95CF-5FBB511D8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FFAA444D-5CF5-4864-A37F-A111C8FF8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5FF79462-E4F2-48A6-A56D-0D6025638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966D2CEE-D08F-46BC-B14C-93765B5B5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599A4AD6-C27F-4336-9E88-8C647A23C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44DF8341-5042-4DC0-BAEF-E3D91FF7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71762CC7-CB05-40DA-A00C-4E2E2480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4F9045FC-8914-48C8-A36C-AAA35E3F4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2B8DF617-2AF1-45FE-A0B8-E36B9580A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492D7FF8-46B6-4679-9439-2057238D5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33DDE513-207C-49C7-BF67-7526AAAA15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45">
              <a:extLst>
                <a:ext uri="{FF2B5EF4-FFF2-40B4-BE49-F238E27FC236}">
                  <a16:creationId xmlns:a16="http://schemas.microsoft.com/office/drawing/2014/main" id="{ABEE1802-DF83-4775-831C-512B9B0B15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3882C4EF-F620-4972-8FB9-B856D2B6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531F85E7-F63E-4D39-8088-8195AD2274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9ADD32DD-B096-4677-80F8-B92AA01E6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9F1863D8-139F-4C40-BF00-40B6EA0F30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41C88777-539F-4497-8ACD-DB5EB48C8C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502CEC28-4F28-4576-B919-7262CCC10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C9E5198A-7C53-4D62-BA3D-A3AC6FD0F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E9A854AB-3F74-4287-87DC-AF5A568859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4AB0057E-B3A6-4026-9957-95F85AEE5C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3EE41E05-F297-4026-836E-28493C070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C92C5E3B-704D-4F3E-8093-7CA684C41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825CD6F0-AF7C-4FF4-97CB-67456D1D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C4DD64A4-C034-4789-BB5E-F569044A3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4" name="Slide Number Placeholder 3">
            <a:extLst>
              <a:ext uri="{FF2B5EF4-FFF2-40B4-BE49-F238E27FC236}">
                <a16:creationId xmlns:a16="http://schemas.microsoft.com/office/drawing/2014/main" id="{D077F5E1-0B48-1B3E-C127-DFA4A2C15501}"/>
              </a:ext>
            </a:extLst>
          </p:cNvPr>
          <p:cNvSpPr>
            <a:spLocks noGrp="1"/>
          </p:cNvSpPr>
          <p:nvPr>
            <p:ph type="sldNum" sz="quarter" idx="12"/>
          </p:nvPr>
        </p:nvSpPr>
        <p:spPr>
          <a:xfrm>
            <a:off x="9896911" y="5410199"/>
            <a:ext cx="771089" cy="365125"/>
          </a:xfrm>
        </p:spPr>
        <p:txBody>
          <a:bodyPr>
            <a:normAutofit/>
          </a:bodyPr>
          <a:lstStyle/>
          <a:p>
            <a:pPr>
              <a:spcAft>
                <a:spcPts val="600"/>
              </a:spcAft>
            </a:pPr>
            <a:fld id="{6D22F896-40B5-4ADD-8801-0D06FADFA095}" type="slidenum">
              <a:rPr lang="en-US" smtClean="0"/>
              <a:pPr>
                <a:spcAft>
                  <a:spcPts val="600"/>
                </a:spcAft>
              </a:pPr>
              <a:t>1</a:t>
            </a:fld>
            <a:endParaRPr lang="en-US"/>
          </a:p>
        </p:txBody>
      </p:sp>
      <p:grpSp>
        <p:nvGrpSpPr>
          <p:cNvPr id="70" name="Group 69">
            <a:extLst>
              <a:ext uri="{FF2B5EF4-FFF2-40B4-BE49-F238E27FC236}">
                <a16:creationId xmlns:a16="http://schemas.microsoft.com/office/drawing/2014/main" id="{B683E0DB-6F21-4C3E-8305-9450FD8D6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1" name="Freeform 32">
              <a:extLst>
                <a:ext uri="{FF2B5EF4-FFF2-40B4-BE49-F238E27FC236}">
                  <a16:creationId xmlns:a16="http://schemas.microsoft.com/office/drawing/2014/main" id="{F0A05D6A-7B96-4CC8-AE3F-7FD9D8AD9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33">
              <a:extLst>
                <a:ext uri="{FF2B5EF4-FFF2-40B4-BE49-F238E27FC236}">
                  <a16:creationId xmlns:a16="http://schemas.microsoft.com/office/drawing/2014/main" id="{5D804E2E-555D-4400-AF17-C855839CB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34">
              <a:extLst>
                <a:ext uri="{FF2B5EF4-FFF2-40B4-BE49-F238E27FC236}">
                  <a16:creationId xmlns:a16="http://schemas.microsoft.com/office/drawing/2014/main" id="{18D98775-8A76-44FB-B847-48847A7B51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35">
              <a:extLst>
                <a:ext uri="{FF2B5EF4-FFF2-40B4-BE49-F238E27FC236}">
                  <a16:creationId xmlns:a16="http://schemas.microsoft.com/office/drawing/2014/main" id="{81718D4D-D78C-49F6-A8D0-9BFA8281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36">
              <a:extLst>
                <a:ext uri="{FF2B5EF4-FFF2-40B4-BE49-F238E27FC236}">
                  <a16:creationId xmlns:a16="http://schemas.microsoft.com/office/drawing/2014/main" id="{77635061-C105-40C2-B344-85AFF348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37">
              <a:extLst>
                <a:ext uri="{FF2B5EF4-FFF2-40B4-BE49-F238E27FC236}">
                  <a16:creationId xmlns:a16="http://schemas.microsoft.com/office/drawing/2014/main" id="{8AC7657B-8096-43B1-8064-66D26AD3E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38">
              <a:extLst>
                <a:ext uri="{FF2B5EF4-FFF2-40B4-BE49-F238E27FC236}">
                  <a16:creationId xmlns:a16="http://schemas.microsoft.com/office/drawing/2014/main" id="{53E7728E-84D6-4409-8B01-362F9C83C5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39">
              <a:extLst>
                <a:ext uri="{FF2B5EF4-FFF2-40B4-BE49-F238E27FC236}">
                  <a16:creationId xmlns:a16="http://schemas.microsoft.com/office/drawing/2014/main" id="{4AC472D4-CE53-4329-A993-58B6E842D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40">
              <a:extLst>
                <a:ext uri="{FF2B5EF4-FFF2-40B4-BE49-F238E27FC236}">
                  <a16:creationId xmlns:a16="http://schemas.microsoft.com/office/drawing/2014/main" id="{26159CF8-0326-4216-A837-F6D30FE966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Rectangle 41">
              <a:extLst>
                <a:ext uri="{FF2B5EF4-FFF2-40B4-BE49-F238E27FC236}">
                  <a16:creationId xmlns:a16="http://schemas.microsoft.com/office/drawing/2014/main" id="{9BC6B81B-A802-4A4A-A808-00EB7698527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3355441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52520-6C2A-3D56-5BE5-0575C4BE7B06}"/>
              </a:ext>
            </a:extLst>
          </p:cNvPr>
          <p:cNvSpPr>
            <a:spLocks noGrp="1"/>
          </p:cNvSpPr>
          <p:nvPr>
            <p:ph type="title"/>
          </p:nvPr>
        </p:nvSpPr>
        <p:spPr/>
        <p:txBody>
          <a:bodyPr/>
          <a:lstStyle/>
          <a:p>
            <a:r>
              <a:rPr lang="en-VN" dirty="0"/>
              <a:t>1. Sử dụng YOLO v5 để Phân Vùng ảnh</a:t>
            </a:r>
          </a:p>
        </p:txBody>
      </p:sp>
      <p:sp>
        <p:nvSpPr>
          <p:cNvPr id="4" name="Slide Number Placeholder 3">
            <a:extLst>
              <a:ext uri="{FF2B5EF4-FFF2-40B4-BE49-F238E27FC236}">
                <a16:creationId xmlns:a16="http://schemas.microsoft.com/office/drawing/2014/main" id="{8E33F804-65B5-06A1-CE9F-577ADCC72B5A}"/>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8" name="Picture 7" descr="Graphical user interface&#10;&#10;Description automatically generated with low confidence">
            <a:extLst>
              <a:ext uri="{FF2B5EF4-FFF2-40B4-BE49-F238E27FC236}">
                <a16:creationId xmlns:a16="http://schemas.microsoft.com/office/drawing/2014/main" id="{40530F70-AA4E-94CA-E6D8-EAE56760B802}"/>
              </a:ext>
            </a:extLst>
          </p:cNvPr>
          <p:cNvPicPr>
            <a:picLocks noChangeAspect="1"/>
          </p:cNvPicPr>
          <p:nvPr/>
        </p:nvPicPr>
        <p:blipFill>
          <a:blip r:embed="rId2"/>
          <a:stretch>
            <a:fillRect/>
          </a:stretch>
        </p:blipFill>
        <p:spPr>
          <a:xfrm>
            <a:off x="4165309" y="2095355"/>
            <a:ext cx="3858204" cy="3849977"/>
          </a:xfrm>
          <a:prstGeom prst="rect">
            <a:avLst/>
          </a:prstGeom>
        </p:spPr>
      </p:pic>
      <p:sp>
        <p:nvSpPr>
          <p:cNvPr id="10" name="Content Placeholder 9">
            <a:extLst>
              <a:ext uri="{FF2B5EF4-FFF2-40B4-BE49-F238E27FC236}">
                <a16:creationId xmlns:a16="http://schemas.microsoft.com/office/drawing/2014/main" id="{38767F6F-F7F8-B2B3-46E6-3FBCEFEDF126}"/>
              </a:ext>
            </a:extLst>
          </p:cNvPr>
          <p:cNvSpPr>
            <a:spLocks noGrp="1"/>
          </p:cNvSpPr>
          <p:nvPr>
            <p:ph idx="1"/>
          </p:nvPr>
        </p:nvSpPr>
        <p:spPr/>
        <p:txBody>
          <a:bodyPr/>
          <a:lstStyle/>
          <a:p>
            <a:endParaRPr lang="en-VN" dirty="0"/>
          </a:p>
        </p:txBody>
      </p:sp>
    </p:spTree>
    <p:extLst>
      <p:ext uri="{BB962C8B-B14F-4D97-AF65-F5344CB8AC3E}">
        <p14:creationId xmlns:p14="http://schemas.microsoft.com/office/powerpoint/2010/main" val="1794909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4F538-A54A-12DC-F55D-5B8D29C893BA}"/>
              </a:ext>
            </a:extLst>
          </p:cNvPr>
          <p:cNvSpPr>
            <a:spLocks noGrp="1"/>
          </p:cNvSpPr>
          <p:nvPr>
            <p:ph type="title"/>
          </p:nvPr>
        </p:nvSpPr>
        <p:spPr/>
        <p:txBody>
          <a:bodyPr/>
          <a:lstStyle/>
          <a:p>
            <a:r>
              <a:rPr lang="en-VN" dirty="0"/>
              <a:t>2. Xoay ảnh</a:t>
            </a:r>
          </a:p>
        </p:txBody>
      </p:sp>
      <p:sp>
        <p:nvSpPr>
          <p:cNvPr id="4" name="Slide Number Placeholder 3">
            <a:extLst>
              <a:ext uri="{FF2B5EF4-FFF2-40B4-BE49-F238E27FC236}">
                <a16:creationId xmlns:a16="http://schemas.microsoft.com/office/drawing/2014/main" id="{F06F3AAA-B398-E252-A705-F581A8AD354C}"/>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5" name="Picture 2" descr="Thời hạn sử dụng căn cước công dân gắn chip tại Việt Nam">
            <a:extLst>
              <a:ext uri="{FF2B5EF4-FFF2-40B4-BE49-F238E27FC236}">
                <a16:creationId xmlns:a16="http://schemas.microsoft.com/office/drawing/2014/main" id="{8915C520-3540-9E98-07DF-9D6F7BE332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4323557" y="2249488"/>
            <a:ext cx="3541712" cy="354171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6483FAAD-1AA5-736E-51C9-308EFA12FE44}"/>
              </a:ext>
            </a:extLst>
          </p:cNvPr>
          <p:cNvCxnSpPr>
            <a:cxnSpLocks/>
          </p:cNvCxnSpPr>
          <p:nvPr/>
        </p:nvCxnSpPr>
        <p:spPr>
          <a:xfrm flipV="1">
            <a:off x="5456964" y="2793380"/>
            <a:ext cx="1317402" cy="1502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9BDDFE-C960-7541-274B-52F76A1311A8}"/>
              </a:ext>
            </a:extLst>
          </p:cNvPr>
          <p:cNvCxnSpPr>
            <a:cxnSpLocks/>
          </p:cNvCxnSpPr>
          <p:nvPr/>
        </p:nvCxnSpPr>
        <p:spPr>
          <a:xfrm>
            <a:off x="6774366" y="2793380"/>
            <a:ext cx="262054" cy="20852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7877B0-FB2C-3F79-8D25-048278774B0B}"/>
              </a:ext>
            </a:extLst>
          </p:cNvPr>
          <p:cNvCxnSpPr>
            <a:cxnSpLocks/>
          </p:cNvCxnSpPr>
          <p:nvPr/>
        </p:nvCxnSpPr>
        <p:spPr>
          <a:xfrm flipV="1">
            <a:off x="5709424" y="4878659"/>
            <a:ext cx="1326996" cy="1115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55B0ED-0276-50B4-A24D-BEBDBE0FE5C2}"/>
              </a:ext>
            </a:extLst>
          </p:cNvPr>
          <p:cNvCxnSpPr>
            <a:cxnSpLocks/>
          </p:cNvCxnSpPr>
          <p:nvPr/>
        </p:nvCxnSpPr>
        <p:spPr>
          <a:xfrm flipH="1" flipV="1">
            <a:off x="5456964" y="2943648"/>
            <a:ext cx="252460" cy="20465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574341-97C3-AB93-78DF-A074B5E75512}"/>
              </a:ext>
            </a:extLst>
          </p:cNvPr>
          <p:cNvCxnSpPr>
            <a:cxnSpLocks/>
          </p:cNvCxnSpPr>
          <p:nvPr/>
        </p:nvCxnSpPr>
        <p:spPr>
          <a:xfrm flipV="1">
            <a:off x="6094412" y="4276493"/>
            <a:ext cx="679954" cy="94785"/>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9EA418-CDF8-F29C-6C79-1BA991FDF2BD}"/>
              </a:ext>
            </a:extLst>
          </p:cNvPr>
          <p:cNvCxnSpPr>
            <a:cxnSpLocks/>
          </p:cNvCxnSpPr>
          <p:nvPr/>
        </p:nvCxnSpPr>
        <p:spPr>
          <a:xfrm flipH="1" flipV="1">
            <a:off x="6774366" y="4276493"/>
            <a:ext cx="68465" cy="53433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C8DB9F7-D4E3-3B4F-24C4-1CEF2ABB17E2}"/>
              </a:ext>
            </a:extLst>
          </p:cNvPr>
          <p:cNvCxnSpPr>
            <a:cxnSpLocks/>
          </p:cNvCxnSpPr>
          <p:nvPr/>
        </p:nvCxnSpPr>
        <p:spPr>
          <a:xfrm flipH="1">
            <a:off x="6155473" y="4810823"/>
            <a:ext cx="687358" cy="6783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AAA2E2-7531-2676-AE39-15C572A5458B}"/>
              </a:ext>
            </a:extLst>
          </p:cNvPr>
          <p:cNvCxnSpPr>
            <a:cxnSpLocks/>
          </p:cNvCxnSpPr>
          <p:nvPr/>
        </p:nvCxnSpPr>
        <p:spPr>
          <a:xfrm>
            <a:off x="6115665" y="4371278"/>
            <a:ext cx="39808" cy="507381"/>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10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4DF6-92D5-90E1-7426-58C667D6CBB1}"/>
              </a:ext>
            </a:extLst>
          </p:cNvPr>
          <p:cNvSpPr>
            <a:spLocks noGrp="1"/>
          </p:cNvSpPr>
          <p:nvPr>
            <p:ph type="title"/>
          </p:nvPr>
        </p:nvSpPr>
        <p:spPr>
          <a:xfrm>
            <a:off x="1141413" y="618518"/>
            <a:ext cx="9905998" cy="1478570"/>
          </a:xfrm>
        </p:spPr>
        <p:txBody>
          <a:bodyPr>
            <a:normAutofit/>
          </a:bodyPr>
          <a:lstStyle/>
          <a:p>
            <a:r>
              <a:rPr lang="en-VN" dirty="0"/>
              <a:t>2. Xoay ảnh</a:t>
            </a:r>
          </a:p>
        </p:txBody>
      </p:sp>
      <p:sp>
        <p:nvSpPr>
          <p:cNvPr id="3" name="Content Placeholder 2">
            <a:extLst>
              <a:ext uri="{FF2B5EF4-FFF2-40B4-BE49-F238E27FC236}">
                <a16:creationId xmlns:a16="http://schemas.microsoft.com/office/drawing/2014/main" id="{5EFBE932-5281-CAED-D963-0758A12C90F6}"/>
              </a:ext>
            </a:extLst>
          </p:cNvPr>
          <p:cNvSpPr>
            <a:spLocks noGrp="1"/>
          </p:cNvSpPr>
          <p:nvPr>
            <p:ph idx="1"/>
          </p:nvPr>
        </p:nvSpPr>
        <p:spPr>
          <a:xfrm>
            <a:off x="1141412" y="2249487"/>
            <a:ext cx="4844521" cy="3541714"/>
          </a:xfrm>
        </p:spPr>
        <p:txBody>
          <a:bodyPr anchor="ctr">
            <a:normAutofit/>
          </a:bodyPr>
          <a:lstStyle/>
          <a:p>
            <a:r>
              <a:rPr lang="en-US">
                <a:latin typeface="Menlo" panose="020B0609030804020204" pitchFamily="49" charset="0"/>
              </a:rPr>
              <a:t>c</a:t>
            </a:r>
            <a:r>
              <a:rPr lang="en-US" b="0">
                <a:effectLst/>
                <a:latin typeface="Menlo" panose="020B0609030804020204" pitchFamily="49" charset="0"/>
              </a:rPr>
              <a:t>v2.warpPerspective</a:t>
            </a:r>
          </a:p>
          <a:p>
            <a:pPr marL="0" indent="0">
              <a:buNone/>
            </a:pPr>
            <a:endParaRPr lang="en-US" b="0">
              <a:effectLst/>
              <a:latin typeface="Menlo" panose="020B0609030804020204" pitchFamily="49" charset="0"/>
            </a:endParaRPr>
          </a:p>
          <a:p>
            <a:endParaRPr lang="en-VN" dirty="0"/>
          </a:p>
        </p:txBody>
      </p:sp>
      <p:pic>
        <p:nvPicPr>
          <p:cNvPr id="9218" name="Picture 2" descr="cv2.warpPerspective() | TheAILearner">
            <a:extLst>
              <a:ext uri="{FF2B5EF4-FFF2-40B4-BE49-F238E27FC236}">
                <a16:creationId xmlns:a16="http://schemas.microsoft.com/office/drawing/2014/main" id="{6F8649BA-A45D-C20E-205B-1993959C9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98"/>
          <a:stretch/>
        </p:blipFill>
        <p:spPr bwMode="auto">
          <a:xfrm>
            <a:off x="5486400" y="2249487"/>
            <a:ext cx="5561010" cy="3641049"/>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7D9D63E-3C38-772D-A502-3DB1932CCACA}"/>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smtClean="0"/>
              <a:pPr>
                <a:spcAft>
                  <a:spcPts val="600"/>
                </a:spcAft>
              </a:pPr>
              <a:t>12</a:t>
            </a:fld>
            <a:endParaRPr lang="en-US"/>
          </a:p>
        </p:txBody>
      </p:sp>
    </p:spTree>
    <p:extLst>
      <p:ext uri="{BB962C8B-B14F-4D97-AF65-F5344CB8AC3E}">
        <p14:creationId xmlns:p14="http://schemas.microsoft.com/office/powerpoint/2010/main" val="2617003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2C63-607F-7FF9-5D1B-F461E5A5F63F}"/>
              </a:ext>
            </a:extLst>
          </p:cNvPr>
          <p:cNvSpPr>
            <a:spLocks noGrp="1"/>
          </p:cNvSpPr>
          <p:nvPr>
            <p:ph type="title"/>
          </p:nvPr>
        </p:nvSpPr>
        <p:spPr/>
        <p:txBody>
          <a:bodyPr/>
          <a:lstStyle/>
          <a:p>
            <a:r>
              <a:rPr lang="en-VN" dirty="0"/>
              <a:t>2. X</a:t>
            </a:r>
            <a:r>
              <a:rPr lang="en-US" dirty="0"/>
              <a:t>o</a:t>
            </a:r>
            <a:r>
              <a:rPr lang="en-VN" dirty="0"/>
              <a:t>ay ảnh</a:t>
            </a:r>
          </a:p>
        </p:txBody>
      </p:sp>
      <p:sp>
        <p:nvSpPr>
          <p:cNvPr id="4" name="Slide Number Placeholder 3">
            <a:extLst>
              <a:ext uri="{FF2B5EF4-FFF2-40B4-BE49-F238E27FC236}">
                <a16:creationId xmlns:a16="http://schemas.microsoft.com/office/drawing/2014/main" id="{B7BDCAEF-CD41-725C-E1D3-061814D0AA9E}"/>
              </a:ext>
            </a:extLst>
          </p:cNvPr>
          <p:cNvSpPr>
            <a:spLocks noGrp="1"/>
          </p:cNvSpPr>
          <p:nvPr>
            <p:ph type="sldNum" sz="quarter" idx="12"/>
          </p:nvPr>
        </p:nvSpPr>
        <p:spPr/>
        <p:txBody>
          <a:bodyPr/>
          <a:lstStyle/>
          <a:p>
            <a:fld id="{6D22F896-40B5-4ADD-8801-0D06FADFA095}" type="slidenum">
              <a:rPr lang="en-US" smtClean="0"/>
              <a:t>13</a:t>
            </a:fld>
            <a:endParaRPr lang="en-US" dirty="0"/>
          </a:p>
        </p:txBody>
      </p:sp>
      <p:pic>
        <p:nvPicPr>
          <p:cNvPr id="5" name="Content Placeholder 4" descr="Text&#10;&#10;Description automatically generated">
            <a:extLst>
              <a:ext uri="{FF2B5EF4-FFF2-40B4-BE49-F238E27FC236}">
                <a16:creationId xmlns:a16="http://schemas.microsoft.com/office/drawing/2014/main" id="{A40246D6-425B-2946-ED1B-40C3926C2FD5}"/>
              </a:ext>
            </a:extLst>
          </p:cNvPr>
          <p:cNvPicPr>
            <a:picLocks noGrp="1" noChangeAspect="1"/>
          </p:cNvPicPr>
          <p:nvPr>
            <p:ph idx="1"/>
          </p:nvPr>
        </p:nvPicPr>
        <p:blipFill>
          <a:blip r:embed="rId2"/>
          <a:stretch>
            <a:fillRect/>
          </a:stretch>
        </p:blipFill>
        <p:spPr>
          <a:xfrm rot="10800000">
            <a:off x="1141413" y="2097088"/>
            <a:ext cx="5005507" cy="3541712"/>
          </a:xfrm>
          <a:prstGeom prst="rect">
            <a:avLst/>
          </a:prstGeom>
        </p:spPr>
      </p:pic>
      <p:pic>
        <p:nvPicPr>
          <p:cNvPr id="6" name="Content Placeholder 4" descr="Text&#10;&#10;Description automatically generated">
            <a:extLst>
              <a:ext uri="{FF2B5EF4-FFF2-40B4-BE49-F238E27FC236}">
                <a16:creationId xmlns:a16="http://schemas.microsoft.com/office/drawing/2014/main" id="{4D06273B-1B07-70D4-1874-090EED6E78A9}"/>
              </a:ext>
            </a:extLst>
          </p:cNvPr>
          <p:cNvPicPr>
            <a:picLocks noChangeAspect="1"/>
          </p:cNvPicPr>
          <p:nvPr/>
        </p:nvPicPr>
        <p:blipFill>
          <a:blip r:embed="rId2"/>
          <a:stretch>
            <a:fillRect/>
          </a:stretch>
        </p:blipFill>
        <p:spPr>
          <a:xfrm>
            <a:off x="6695546" y="2097088"/>
            <a:ext cx="5005507" cy="3541712"/>
          </a:xfrm>
          <a:prstGeom prst="rect">
            <a:avLst/>
          </a:prstGeom>
        </p:spPr>
      </p:pic>
    </p:spTree>
    <p:extLst>
      <p:ext uri="{BB962C8B-B14F-4D97-AF65-F5344CB8AC3E}">
        <p14:creationId xmlns:p14="http://schemas.microsoft.com/office/powerpoint/2010/main" val="708620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1F9A5-8AA1-7AFD-DCD4-D3CB4919CA8E}"/>
              </a:ext>
            </a:extLst>
          </p:cNvPr>
          <p:cNvSpPr>
            <a:spLocks noGrp="1"/>
          </p:cNvSpPr>
          <p:nvPr>
            <p:ph type="title"/>
          </p:nvPr>
        </p:nvSpPr>
        <p:spPr/>
        <p:txBody>
          <a:bodyPr/>
          <a:lstStyle/>
          <a:p>
            <a:r>
              <a:rPr lang="en-VN" dirty="0"/>
              <a:t>III. Kết quả</a:t>
            </a:r>
          </a:p>
        </p:txBody>
      </p:sp>
      <p:sp>
        <p:nvSpPr>
          <p:cNvPr id="3" name="Text Placeholder 2">
            <a:extLst>
              <a:ext uri="{FF2B5EF4-FFF2-40B4-BE49-F238E27FC236}">
                <a16:creationId xmlns:a16="http://schemas.microsoft.com/office/drawing/2014/main" id="{BDEBF54C-1C85-DD08-AE13-DD77F52F000C}"/>
              </a:ext>
            </a:extLst>
          </p:cNvPr>
          <p:cNvSpPr>
            <a:spLocks noGrp="1"/>
          </p:cNvSpPr>
          <p:nvPr>
            <p:ph type="body" sz="half" idx="2"/>
          </p:nvPr>
        </p:nvSpPr>
        <p:spPr/>
        <p:txBody>
          <a:bodyPr/>
          <a:lstStyle/>
          <a:p>
            <a:endParaRPr lang="en-VN"/>
          </a:p>
        </p:txBody>
      </p:sp>
      <p:sp>
        <p:nvSpPr>
          <p:cNvPr id="4" name="Slide Number Placeholder 3">
            <a:extLst>
              <a:ext uri="{FF2B5EF4-FFF2-40B4-BE49-F238E27FC236}">
                <a16:creationId xmlns:a16="http://schemas.microsoft.com/office/drawing/2014/main" id="{21948D4B-FEFE-9D0F-4FD7-3281C1F4ED9A}"/>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482781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2900-53A1-9912-6933-1C07DCFA6BC1}"/>
              </a:ext>
            </a:extLst>
          </p:cNvPr>
          <p:cNvSpPr>
            <a:spLocks noGrp="1"/>
          </p:cNvSpPr>
          <p:nvPr>
            <p:ph type="title"/>
          </p:nvPr>
        </p:nvSpPr>
        <p:spPr/>
        <p:txBody>
          <a:bodyPr/>
          <a:lstStyle/>
          <a:p>
            <a:r>
              <a:rPr lang="en-VN" dirty="0"/>
              <a:t>1. Môi trường thực nghiệm</a:t>
            </a:r>
          </a:p>
        </p:txBody>
      </p:sp>
      <p:sp>
        <p:nvSpPr>
          <p:cNvPr id="3" name="Content Placeholder 2">
            <a:extLst>
              <a:ext uri="{FF2B5EF4-FFF2-40B4-BE49-F238E27FC236}">
                <a16:creationId xmlns:a16="http://schemas.microsoft.com/office/drawing/2014/main" id="{2A1AD0FC-E74E-4CD8-9163-12F2C02CF759}"/>
              </a:ext>
            </a:extLst>
          </p:cNvPr>
          <p:cNvSpPr>
            <a:spLocks noGrp="1"/>
          </p:cNvSpPr>
          <p:nvPr>
            <p:ph idx="1"/>
          </p:nvPr>
        </p:nvSpPr>
        <p:spPr/>
        <p:txBody>
          <a:bodyPr/>
          <a:lstStyle/>
          <a:p>
            <a:r>
              <a:rPr lang="en-US" dirty="0">
                <a:solidFill>
                  <a:srgbClr val="D4D4D4"/>
                </a:solidFill>
                <a:latin typeface="Menlo" panose="020B0609030804020204" pitchFamily="49" charset="0"/>
              </a:rPr>
              <a:t>macOS 13.2.1</a:t>
            </a:r>
            <a:endParaRPr lang="en-US" b="0" i="0" dirty="0">
              <a:solidFill>
                <a:srgbClr val="D4D4D4"/>
              </a:solidFill>
              <a:effectLst/>
              <a:latin typeface="Menlo" panose="020B0609030804020204" pitchFamily="49" charset="0"/>
            </a:endParaRPr>
          </a:p>
          <a:p>
            <a:r>
              <a:rPr lang="en-US" b="0" i="0" dirty="0">
                <a:solidFill>
                  <a:srgbClr val="D4D4D4"/>
                </a:solidFill>
                <a:effectLst/>
                <a:latin typeface="Menlo" panose="020B0609030804020204" pitchFamily="49" charset="0"/>
              </a:rPr>
              <a:t>YOLOv5 </a:t>
            </a:r>
            <a:r>
              <a:rPr lang="en-VN" b="0" i="0" dirty="0">
                <a:solidFill>
                  <a:srgbClr val="D4D4D4"/>
                </a:solidFill>
                <a:effectLst/>
                <a:latin typeface="Menlo" panose="020B0609030804020204" pitchFamily="49" charset="0"/>
              </a:rPr>
              <a:t>🚀 </a:t>
            </a:r>
            <a:r>
              <a:rPr lang="en-US" b="0" i="0" dirty="0">
                <a:solidFill>
                  <a:srgbClr val="D4D4D4"/>
                </a:solidFill>
                <a:effectLst/>
                <a:latin typeface="Menlo" panose="020B0609030804020204" pitchFamily="49" charset="0"/>
              </a:rPr>
              <a:t>v7.0-120-g3e55763 </a:t>
            </a:r>
          </a:p>
          <a:p>
            <a:r>
              <a:rPr lang="en-US" b="0" i="0" dirty="0">
                <a:solidFill>
                  <a:srgbClr val="D4D4D4"/>
                </a:solidFill>
                <a:effectLst/>
                <a:latin typeface="Menlo" panose="020B0609030804020204" pitchFamily="49" charset="0"/>
              </a:rPr>
              <a:t>Python-3.9.6 </a:t>
            </a:r>
          </a:p>
          <a:p>
            <a:r>
              <a:rPr lang="en-US" b="0" i="0" dirty="0">
                <a:solidFill>
                  <a:srgbClr val="D4D4D4"/>
                </a:solidFill>
                <a:effectLst/>
                <a:latin typeface="Menlo" panose="020B0609030804020204" pitchFamily="49" charset="0"/>
              </a:rPr>
              <a:t>torch-2.1.0.dev20230313</a:t>
            </a:r>
          </a:p>
          <a:p>
            <a:endParaRPr lang="en-VN" dirty="0"/>
          </a:p>
        </p:txBody>
      </p:sp>
      <p:sp>
        <p:nvSpPr>
          <p:cNvPr id="4" name="Slide Number Placeholder 3">
            <a:extLst>
              <a:ext uri="{FF2B5EF4-FFF2-40B4-BE49-F238E27FC236}">
                <a16:creationId xmlns:a16="http://schemas.microsoft.com/office/drawing/2014/main" id="{C207BE0A-DAE8-B1DF-7D1E-0DAC0C588BC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227351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BD67-6CDA-985C-B651-FB31DBF92BCB}"/>
              </a:ext>
            </a:extLst>
          </p:cNvPr>
          <p:cNvSpPr>
            <a:spLocks noGrp="1"/>
          </p:cNvSpPr>
          <p:nvPr>
            <p:ph type="title"/>
          </p:nvPr>
        </p:nvSpPr>
        <p:spPr/>
        <p:txBody>
          <a:bodyPr/>
          <a:lstStyle/>
          <a:p>
            <a:r>
              <a:rPr lang="en-VN" dirty="0"/>
              <a:t>2. Data set</a:t>
            </a:r>
          </a:p>
        </p:txBody>
      </p:sp>
      <p:sp>
        <p:nvSpPr>
          <p:cNvPr id="3" name="Content Placeholder 2">
            <a:extLst>
              <a:ext uri="{FF2B5EF4-FFF2-40B4-BE49-F238E27FC236}">
                <a16:creationId xmlns:a16="http://schemas.microsoft.com/office/drawing/2014/main" id="{FC8B77C9-C786-6485-2E8C-7390E06B5261}"/>
              </a:ext>
            </a:extLst>
          </p:cNvPr>
          <p:cNvSpPr>
            <a:spLocks noGrp="1"/>
          </p:cNvSpPr>
          <p:nvPr>
            <p:ph idx="1"/>
          </p:nvPr>
        </p:nvSpPr>
        <p:spPr/>
        <p:txBody>
          <a:bodyPr/>
          <a:lstStyle/>
          <a:p>
            <a:r>
              <a:rPr lang="en-VN" dirty="0"/>
              <a:t>272 Hình chứng minh nhân dân và căn cước công dân</a:t>
            </a:r>
          </a:p>
          <a:p>
            <a:r>
              <a:rPr lang="en-VN" dirty="0"/>
              <a:t>55 hình để validate</a:t>
            </a:r>
          </a:p>
          <a:p>
            <a:r>
              <a:rPr lang="en-VN"/>
              <a:t>217 hình để train</a:t>
            </a:r>
            <a:endParaRPr lang="en-VN" dirty="0"/>
          </a:p>
        </p:txBody>
      </p:sp>
      <p:sp>
        <p:nvSpPr>
          <p:cNvPr id="4" name="Slide Number Placeholder 3">
            <a:extLst>
              <a:ext uri="{FF2B5EF4-FFF2-40B4-BE49-F238E27FC236}">
                <a16:creationId xmlns:a16="http://schemas.microsoft.com/office/drawing/2014/main" id="{BCDF3B22-6DB8-1EBB-A4FF-FFAF3125978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42757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73FF-86EB-4F19-8692-0D7C221BC916}"/>
              </a:ext>
            </a:extLst>
          </p:cNvPr>
          <p:cNvSpPr>
            <a:spLocks noGrp="1"/>
          </p:cNvSpPr>
          <p:nvPr>
            <p:ph type="title"/>
          </p:nvPr>
        </p:nvSpPr>
        <p:spPr/>
        <p:txBody>
          <a:bodyPr/>
          <a:lstStyle/>
          <a:p>
            <a:r>
              <a:rPr lang="en-VN" dirty="0"/>
              <a:t>3. Kết quả huấn luyện</a:t>
            </a:r>
          </a:p>
        </p:txBody>
      </p:sp>
      <p:pic>
        <p:nvPicPr>
          <p:cNvPr id="6" name="Content Placeholder 5" descr="Chart, line chart&#10;&#10;Description automatically generated">
            <a:extLst>
              <a:ext uri="{FF2B5EF4-FFF2-40B4-BE49-F238E27FC236}">
                <a16:creationId xmlns:a16="http://schemas.microsoft.com/office/drawing/2014/main" id="{8DD5BC49-A091-0DEC-1958-564BA04E52AE}"/>
              </a:ext>
            </a:extLst>
          </p:cNvPr>
          <p:cNvPicPr>
            <a:picLocks noGrp="1" noChangeAspect="1"/>
          </p:cNvPicPr>
          <p:nvPr>
            <p:ph idx="1"/>
          </p:nvPr>
        </p:nvPicPr>
        <p:blipFill>
          <a:blip r:embed="rId2"/>
          <a:stretch>
            <a:fillRect/>
          </a:stretch>
        </p:blipFill>
        <p:spPr>
          <a:xfrm>
            <a:off x="3961842" y="1821235"/>
            <a:ext cx="4265140" cy="2168946"/>
          </a:xfrm>
        </p:spPr>
      </p:pic>
      <p:sp>
        <p:nvSpPr>
          <p:cNvPr id="4" name="Slide Number Placeholder 3">
            <a:extLst>
              <a:ext uri="{FF2B5EF4-FFF2-40B4-BE49-F238E27FC236}">
                <a16:creationId xmlns:a16="http://schemas.microsoft.com/office/drawing/2014/main" id="{CA240C9C-1763-04DE-9DE3-D39FD4093AB3}"/>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8" name="Picture 7" descr="Chart, line chart&#10;&#10;Description automatically generated">
            <a:extLst>
              <a:ext uri="{FF2B5EF4-FFF2-40B4-BE49-F238E27FC236}">
                <a16:creationId xmlns:a16="http://schemas.microsoft.com/office/drawing/2014/main" id="{3D4A0038-4EDA-1202-3395-47309162AFDB}"/>
              </a:ext>
            </a:extLst>
          </p:cNvPr>
          <p:cNvPicPr>
            <a:picLocks noChangeAspect="1"/>
          </p:cNvPicPr>
          <p:nvPr/>
        </p:nvPicPr>
        <p:blipFill>
          <a:blip r:embed="rId3"/>
          <a:stretch>
            <a:fillRect/>
          </a:stretch>
        </p:blipFill>
        <p:spPr>
          <a:xfrm>
            <a:off x="6607921" y="4389754"/>
            <a:ext cx="4224926" cy="2168946"/>
          </a:xfrm>
          <a:prstGeom prst="rect">
            <a:avLst/>
          </a:prstGeom>
        </p:spPr>
      </p:pic>
      <p:pic>
        <p:nvPicPr>
          <p:cNvPr id="10" name="Picture 9" descr="Chart, line chart&#10;&#10;Description automatically generated">
            <a:extLst>
              <a:ext uri="{FF2B5EF4-FFF2-40B4-BE49-F238E27FC236}">
                <a16:creationId xmlns:a16="http://schemas.microsoft.com/office/drawing/2014/main" id="{05AA88C6-28C6-A2DA-C919-FB238DA4D000}"/>
              </a:ext>
            </a:extLst>
          </p:cNvPr>
          <p:cNvPicPr>
            <a:picLocks noChangeAspect="1"/>
          </p:cNvPicPr>
          <p:nvPr/>
        </p:nvPicPr>
        <p:blipFill>
          <a:blip r:embed="rId4"/>
          <a:stretch>
            <a:fillRect/>
          </a:stretch>
        </p:blipFill>
        <p:spPr>
          <a:xfrm>
            <a:off x="1336751" y="4389754"/>
            <a:ext cx="4247330" cy="2168946"/>
          </a:xfrm>
          <a:prstGeom prst="rect">
            <a:avLst/>
          </a:prstGeom>
        </p:spPr>
      </p:pic>
    </p:spTree>
    <p:extLst>
      <p:ext uri="{BB962C8B-B14F-4D97-AF65-F5344CB8AC3E}">
        <p14:creationId xmlns:p14="http://schemas.microsoft.com/office/powerpoint/2010/main" val="353992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DC8E-42D0-35EB-31D3-5878B00A4FA7}"/>
              </a:ext>
            </a:extLst>
          </p:cNvPr>
          <p:cNvSpPr>
            <a:spLocks noGrp="1"/>
          </p:cNvSpPr>
          <p:nvPr>
            <p:ph type="ctrTitle"/>
          </p:nvPr>
        </p:nvSpPr>
        <p:spPr/>
        <p:txBody>
          <a:bodyPr/>
          <a:lstStyle/>
          <a:p>
            <a:r>
              <a:rPr lang="en-VN" dirty="0"/>
              <a:t>iV. Demo chương trình</a:t>
            </a:r>
          </a:p>
        </p:txBody>
      </p:sp>
      <p:sp>
        <p:nvSpPr>
          <p:cNvPr id="3" name="Subtitle 2">
            <a:extLst>
              <a:ext uri="{FF2B5EF4-FFF2-40B4-BE49-F238E27FC236}">
                <a16:creationId xmlns:a16="http://schemas.microsoft.com/office/drawing/2014/main" id="{73726A37-A311-907C-BB05-A6A33644AA5B}"/>
              </a:ext>
            </a:extLst>
          </p:cNvPr>
          <p:cNvSpPr>
            <a:spLocks noGrp="1"/>
          </p:cNvSpPr>
          <p:nvPr>
            <p:ph type="subTitle" idx="1"/>
          </p:nvPr>
        </p:nvSpPr>
        <p:spPr/>
        <p:txBody>
          <a:bodyPr/>
          <a:lstStyle/>
          <a:p>
            <a:endParaRPr lang="en-VN"/>
          </a:p>
        </p:txBody>
      </p:sp>
      <p:sp>
        <p:nvSpPr>
          <p:cNvPr id="4" name="Slide Number Placeholder 3">
            <a:extLst>
              <a:ext uri="{FF2B5EF4-FFF2-40B4-BE49-F238E27FC236}">
                <a16:creationId xmlns:a16="http://schemas.microsoft.com/office/drawing/2014/main" id="{D7A7D584-3A2F-4DE7-A945-DE8B124A3406}"/>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087415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78A8-3275-1D0B-B488-2E64926FDAE0}"/>
              </a:ext>
            </a:extLst>
          </p:cNvPr>
          <p:cNvSpPr>
            <a:spLocks noGrp="1"/>
          </p:cNvSpPr>
          <p:nvPr>
            <p:ph type="ctrTitle"/>
          </p:nvPr>
        </p:nvSpPr>
        <p:spPr/>
        <p:txBody>
          <a:bodyPr/>
          <a:lstStyle/>
          <a:p>
            <a:r>
              <a:rPr lang="en-VN" dirty="0"/>
              <a:t>Hết</a:t>
            </a:r>
          </a:p>
        </p:txBody>
      </p:sp>
      <p:sp>
        <p:nvSpPr>
          <p:cNvPr id="3" name="Subtitle 2">
            <a:extLst>
              <a:ext uri="{FF2B5EF4-FFF2-40B4-BE49-F238E27FC236}">
                <a16:creationId xmlns:a16="http://schemas.microsoft.com/office/drawing/2014/main" id="{FC653887-8C10-64D6-9922-4289B450F438}"/>
              </a:ext>
            </a:extLst>
          </p:cNvPr>
          <p:cNvSpPr>
            <a:spLocks noGrp="1"/>
          </p:cNvSpPr>
          <p:nvPr>
            <p:ph type="subTitle" idx="1"/>
          </p:nvPr>
        </p:nvSpPr>
        <p:spPr/>
        <p:txBody>
          <a:bodyPr/>
          <a:lstStyle/>
          <a:p>
            <a:r>
              <a:rPr lang="en-VN" cap="none" dirty="0"/>
              <a:t>Cảm ơn thầy và các anh chị đã lắng nghe bài thuyết trình.</a:t>
            </a:r>
          </a:p>
        </p:txBody>
      </p:sp>
      <p:sp>
        <p:nvSpPr>
          <p:cNvPr id="4" name="Slide Number Placeholder 3">
            <a:extLst>
              <a:ext uri="{FF2B5EF4-FFF2-40B4-BE49-F238E27FC236}">
                <a16:creationId xmlns:a16="http://schemas.microsoft.com/office/drawing/2014/main" id="{7C8E1C0F-7CBF-B692-E936-3E13D743BAE8}"/>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5082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F8C0-E6C8-D1CA-899A-8E5E6FF4DEDC}"/>
              </a:ext>
            </a:extLst>
          </p:cNvPr>
          <p:cNvSpPr>
            <a:spLocks noGrp="1"/>
          </p:cNvSpPr>
          <p:nvPr>
            <p:ph type="ctrTitle"/>
          </p:nvPr>
        </p:nvSpPr>
        <p:spPr/>
        <p:txBody>
          <a:bodyPr/>
          <a:lstStyle/>
          <a:p>
            <a:r>
              <a:rPr lang="en-VN" dirty="0">
                <a:latin typeface="Arial" panose="020B0604020202020204" pitchFamily="34" charset="0"/>
              </a:rPr>
              <a:t>I. Giới thiệu </a:t>
            </a:r>
          </a:p>
        </p:txBody>
      </p:sp>
      <p:sp>
        <p:nvSpPr>
          <p:cNvPr id="3" name="Subtitle 2">
            <a:extLst>
              <a:ext uri="{FF2B5EF4-FFF2-40B4-BE49-F238E27FC236}">
                <a16:creationId xmlns:a16="http://schemas.microsoft.com/office/drawing/2014/main" id="{C0D25986-51D6-45E3-337F-EB4B2703253B}"/>
              </a:ext>
            </a:extLst>
          </p:cNvPr>
          <p:cNvSpPr>
            <a:spLocks noGrp="1"/>
          </p:cNvSpPr>
          <p:nvPr>
            <p:ph type="subTitle" idx="1"/>
          </p:nvPr>
        </p:nvSpPr>
        <p:spPr/>
        <p:txBody>
          <a:bodyPr/>
          <a:lstStyle/>
          <a:p>
            <a:endParaRPr lang="en-VN"/>
          </a:p>
        </p:txBody>
      </p:sp>
      <p:sp>
        <p:nvSpPr>
          <p:cNvPr id="4" name="Slide Number Placeholder 3">
            <a:extLst>
              <a:ext uri="{FF2B5EF4-FFF2-40B4-BE49-F238E27FC236}">
                <a16:creationId xmlns:a16="http://schemas.microsoft.com/office/drawing/2014/main" id="{A045348E-2023-148D-9B31-B11680B446CE}"/>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337246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F25B9-7EDC-902F-81E3-C9A2655D13DA}"/>
              </a:ext>
            </a:extLst>
          </p:cNvPr>
          <p:cNvSpPr>
            <a:spLocks noGrp="1"/>
          </p:cNvSpPr>
          <p:nvPr>
            <p:ph type="title"/>
          </p:nvPr>
        </p:nvSpPr>
        <p:spPr>
          <a:xfrm>
            <a:off x="1141413" y="618518"/>
            <a:ext cx="9905998" cy="1478570"/>
          </a:xfrm>
        </p:spPr>
        <p:txBody>
          <a:bodyPr>
            <a:normAutofit/>
          </a:bodyPr>
          <a:lstStyle/>
          <a:p>
            <a:pPr algn="ctr"/>
            <a:r>
              <a:rPr lang="en-VN" dirty="0"/>
              <a:t>1. Giới thiệu EKYC</a:t>
            </a:r>
          </a:p>
        </p:txBody>
      </p:sp>
      <p:sp>
        <p:nvSpPr>
          <p:cNvPr id="1032" name="Content Placeholder 1031">
            <a:extLst>
              <a:ext uri="{FF2B5EF4-FFF2-40B4-BE49-F238E27FC236}">
                <a16:creationId xmlns:a16="http://schemas.microsoft.com/office/drawing/2014/main" id="{938CD54A-3C24-C0B8-5511-A527F94822F5}"/>
              </a:ext>
            </a:extLst>
          </p:cNvPr>
          <p:cNvSpPr>
            <a:spLocks noGrp="1"/>
          </p:cNvSpPr>
          <p:nvPr>
            <p:ph idx="1"/>
          </p:nvPr>
        </p:nvSpPr>
        <p:spPr>
          <a:xfrm>
            <a:off x="1141412" y="2208720"/>
            <a:ext cx="4305231" cy="3582481"/>
          </a:xfrm>
        </p:spPr>
        <p:txBody>
          <a:bodyPr anchor="ctr">
            <a:normAutofit/>
          </a:bodyPr>
          <a:lstStyle/>
          <a:p>
            <a:r>
              <a:rPr lang="en-US" dirty="0" err="1">
                <a:solidFill>
                  <a:srgbClr val="D1D5DB"/>
                </a:solidFill>
                <a:effectLst/>
              </a:rPr>
              <a:t>eKYC</a:t>
            </a:r>
            <a:r>
              <a:rPr lang="en-US" dirty="0">
                <a:solidFill>
                  <a:srgbClr val="D1D5DB"/>
                </a:solidFill>
                <a:effectLst/>
              </a:rPr>
              <a:t> </a:t>
            </a:r>
            <a:r>
              <a:rPr lang="en-US" dirty="0" err="1">
                <a:solidFill>
                  <a:srgbClr val="D1D5DB"/>
                </a:solidFill>
                <a:effectLst/>
              </a:rPr>
              <a:t>là</a:t>
            </a:r>
            <a:r>
              <a:rPr lang="en-US" dirty="0">
                <a:solidFill>
                  <a:srgbClr val="D1D5DB"/>
                </a:solidFill>
                <a:effectLst/>
              </a:rPr>
              <a:t> </a:t>
            </a:r>
            <a:r>
              <a:rPr lang="en-US" dirty="0" err="1">
                <a:solidFill>
                  <a:srgbClr val="D1D5DB"/>
                </a:solidFill>
                <a:effectLst/>
              </a:rPr>
              <a:t>viết</a:t>
            </a:r>
            <a:r>
              <a:rPr lang="en-US" dirty="0">
                <a:solidFill>
                  <a:srgbClr val="D1D5DB"/>
                </a:solidFill>
                <a:effectLst/>
              </a:rPr>
              <a:t> </a:t>
            </a:r>
            <a:r>
              <a:rPr lang="en-US" dirty="0" err="1">
                <a:solidFill>
                  <a:srgbClr val="D1D5DB"/>
                </a:solidFill>
                <a:effectLst/>
              </a:rPr>
              <a:t>tắt</a:t>
            </a:r>
            <a:r>
              <a:rPr lang="en-US" dirty="0">
                <a:solidFill>
                  <a:srgbClr val="D1D5DB"/>
                </a:solidFill>
                <a:effectLst/>
              </a:rPr>
              <a:t> </a:t>
            </a:r>
            <a:r>
              <a:rPr lang="en-US" dirty="0" err="1">
                <a:solidFill>
                  <a:srgbClr val="D1D5DB"/>
                </a:solidFill>
                <a:effectLst/>
              </a:rPr>
              <a:t>của</a:t>
            </a:r>
            <a:r>
              <a:rPr lang="en-US" dirty="0">
                <a:solidFill>
                  <a:srgbClr val="D1D5DB"/>
                </a:solidFill>
                <a:effectLst/>
              </a:rPr>
              <a:t> "Electronic Know Your Customer" </a:t>
            </a:r>
            <a:r>
              <a:rPr lang="en-US" dirty="0" err="1">
                <a:solidFill>
                  <a:srgbClr val="D1D5DB"/>
                </a:solidFill>
                <a:effectLst/>
              </a:rPr>
              <a:t>là</a:t>
            </a:r>
            <a:r>
              <a:rPr lang="en-US" dirty="0">
                <a:solidFill>
                  <a:srgbClr val="D1D5DB"/>
                </a:solidFill>
                <a:effectLst/>
              </a:rPr>
              <a:t> </a:t>
            </a:r>
            <a:r>
              <a:rPr lang="en-US" dirty="0" err="1">
                <a:solidFill>
                  <a:srgbClr val="D1D5DB"/>
                </a:solidFill>
                <a:effectLst/>
              </a:rPr>
              <a:t>một</a:t>
            </a:r>
            <a:r>
              <a:rPr lang="en-US" dirty="0">
                <a:solidFill>
                  <a:srgbClr val="D1D5DB"/>
                </a:solidFill>
                <a:effectLst/>
              </a:rPr>
              <a:t> </a:t>
            </a:r>
            <a:r>
              <a:rPr lang="en-US" dirty="0" err="1">
                <a:solidFill>
                  <a:srgbClr val="D1D5DB"/>
                </a:solidFill>
                <a:effectLst/>
              </a:rPr>
              <a:t>quy</a:t>
            </a:r>
            <a:r>
              <a:rPr lang="en-US" dirty="0">
                <a:solidFill>
                  <a:srgbClr val="D1D5DB"/>
                </a:solidFill>
                <a:effectLst/>
              </a:rPr>
              <a:t> </a:t>
            </a:r>
            <a:r>
              <a:rPr lang="en-US" dirty="0" err="1">
                <a:solidFill>
                  <a:srgbClr val="D1D5DB"/>
                </a:solidFill>
                <a:effectLst/>
              </a:rPr>
              <a:t>trình</a:t>
            </a:r>
            <a:r>
              <a:rPr lang="en-US" dirty="0">
                <a:solidFill>
                  <a:srgbClr val="D1D5DB"/>
                </a:solidFill>
                <a:effectLst/>
              </a:rPr>
              <a:t> </a:t>
            </a:r>
            <a:r>
              <a:rPr lang="en-US" dirty="0" err="1">
                <a:solidFill>
                  <a:srgbClr val="D1D5DB"/>
                </a:solidFill>
                <a:effectLst/>
              </a:rPr>
              <a:t>xác</a:t>
            </a:r>
            <a:r>
              <a:rPr lang="en-US" dirty="0">
                <a:solidFill>
                  <a:srgbClr val="D1D5DB"/>
                </a:solidFill>
                <a:effectLst/>
              </a:rPr>
              <a:t> </a:t>
            </a:r>
            <a:r>
              <a:rPr lang="en-US" dirty="0" err="1">
                <a:solidFill>
                  <a:srgbClr val="D1D5DB"/>
                </a:solidFill>
                <a:effectLst/>
              </a:rPr>
              <a:t>thực</a:t>
            </a:r>
            <a:r>
              <a:rPr lang="en-US" dirty="0">
                <a:solidFill>
                  <a:srgbClr val="D1D5DB"/>
                </a:solidFill>
                <a:effectLst/>
              </a:rPr>
              <a:t> </a:t>
            </a:r>
            <a:r>
              <a:rPr lang="en-US" dirty="0" err="1">
                <a:solidFill>
                  <a:srgbClr val="D1D5DB"/>
                </a:solidFill>
                <a:effectLst/>
              </a:rPr>
              <a:t>khách</a:t>
            </a:r>
            <a:r>
              <a:rPr lang="en-US" dirty="0">
                <a:solidFill>
                  <a:srgbClr val="D1D5DB"/>
                </a:solidFill>
                <a:effectLst/>
              </a:rPr>
              <a:t> </a:t>
            </a:r>
            <a:r>
              <a:rPr lang="en-US" dirty="0" err="1">
                <a:solidFill>
                  <a:srgbClr val="D1D5DB"/>
                </a:solidFill>
                <a:effectLst/>
              </a:rPr>
              <a:t>hàng</a:t>
            </a:r>
            <a:r>
              <a:rPr lang="en-US" dirty="0">
                <a:solidFill>
                  <a:srgbClr val="D1D5DB"/>
                </a:solidFill>
                <a:effectLst/>
              </a:rPr>
              <a:t> </a:t>
            </a:r>
            <a:r>
              <a:rPr lang="en-US" dirty="0" err="1">
                <a:solidFill>
                  <a:srgbClr val="D1D5DB"/>
                </a:solidFill>
                <a:effectLst/>
              </a:rPr>
              <a:t>trực</a:t>
            </a:r>
            <a:r>
              <a:rPr lang="en-US" dirty="0">
                <a:solidFill>
                  <a:srgbClr val="D1D5DB"/>
                </a:solidFill>
                <a:effectLst/>
              </a:rPr>
              <a:t> </a:t>
            </a:r>
            <a:r>
              <a:rPr lang="en-US" dirty="0" err="1">
                <a:solidFill>
                  <a:srgbClr val="D1D5DB"/>
                </a:solidFill>
                <a:effectLst/>
              </a:rPr>
              <a:t>tuyến</a:t>
            </a:r>
            <a:r>
              <a:rPr lang="en-US" dirty="0">
                <a:solidFill>
                  <a:srgbClr val="D1D5DB"/>
                </a:solidFill>
                <a:effectLst/>
              </a:rPr>
              <a:t> </a:t>
            </a:r>
            <a:r>
              <a:rPr lang="en-US" dirty="0" err="1">
                <a:solidFill>
                  <a:srgbClr val="D1D5DB"/>
                </a:solidFill>
                <a:effectLst/>
              </a:rPr>
              <a:t>bằng</a:t>
            </a:r>
            <a:r>
              <a:rPr lang="en-US" dirty="0">
                <a:solidFill>
                  <a:srgbClr val="D1D5DB"/>
                </a:solidFill>
                <a:effectLst/>
              </a:rPr>
              <a:t> </a:t>
            </a:r>
            <a:r>
              <a:rPr lang="en-US" dirty="0" err="1">
                <a:solidFill>
                  <a:srgbClr val="D1D5DB"/>
                </a:solidFill>
                <a:effectLst/>
              </a:rPr>
              <a:t>các</a:t>
            </a:r>
            <a:r>
              <a:rPr lang="en-US" dirty="0">
                <a:solidFill>
                  <a:srgbClr val="D1D5DB"/>
                </a:solidFill>
                <a:effectLst/>
              </a:rPr>
              <a:t> </a:t>
            </a:r>
            <a:r>
              <a:rPr lang="en-US" dirty="0" err="1">
                <a:solidFill>
                  <a:srgbClr val="D1D5DB"/>
                </a:solidFill>
                <a:effectLst/>
              </a:rPr>
              <a:t>công</a:t>
            </a:r>
            <a:r>
              <a:rPr lang="en-US" dirty="0">
                <a:solidFill>
                  <a:srgbClr val="D1D5DB"/>
                </a:solidFill>
                <a:effectLst/>
              </a:rPr>
              <a:t> </a:t>
            </a:r>
            <a:r>
              <a:rPr lang="en-US" dirty="0" err="1">
                <a:solidFill>
                  <a:srgbClr val="D1D5DB"/>
                </a:solidFill>
                <a:effectLst/>
              </a:rPr>
              <a:t>nghệ</a:t>
            </a:r>
            <a:r>
              <a:rPr lang="en-US" dirty="0">
                <a:solidFill>
                  <a:srgbClr val="D1D5DB"/>
                </a:solidFill>
                <a:effectLst/>
              </a:rPr>
              <a:t> </a:t>
            </a:r>
            <a:r>
              <a:rPr lang="en-US" dirty="0" err="1">
                <a:solidFill>
                  <a:srgbClr val="D1D5DB"/>
                </a:solidFill>
                <a:effectLst/>
              </a:rPr>
              <a:t>điện</a:t>
            </a:r>
            <a:r>
              <a:rPr lang="en-US" dirty="0">
                <a:solidFill>
                  <a:srgbClr val="D1D5DB"/>
                </a:solidFill>
                <a:effectLst/>
              </a:rPr>
              <a:t> </a:t>
            </a:r>
            <a:r>
              <a:rPr lang="en-US" dirty="0" err="1">
                <a:solidFill>
                  <a:srgbClr val="D1D5DB"/>
                </a:solidFill>
                <a:effectLst/>
              </a:rPr>
              <a:t>tử</a:t>
            </a:r>
            <a:r>
              <a:rPr lang="en-US" dirty="0">
                <a:solidFill>
                  <a:srgbClr val="D1D5DB"/>
                </a:solidFill>
                <a:effectLst/>
              </a:rPr>
              <a:t> </a:t>
            </a:r>
            <a:r>
              <a:rPr lang="en-US" dirty="0" err="1">
                <a:solidFill>
                  <a:srgbClr val="D1D5DB"/>
                </a:solidFill>
                <a:effectLst/>
              </a:rPr>
              <a:t>và</a:t>
            </a:r>
            <a:r>
              <a:rPr lang="en-US" dirty="0">
                <a:solidFill>
                  <a:srgbClr val="D1D5DB"/>
                </a:solidFill>
                <a:effectLst/>
              </a:rPr>
              <a:t> </a:t>
            </a:r>
            <a:r>
              <a:rPr lang="en-US" dirty="0" err="1">
                <a:solidFill>
                  <a:srgbClr val="D1D5DB"/>
                </a:solidFill>
                <a:effectLst/>
              </a:rPr>
              <a:t>kỹ</a:t>
            </a:r>
            <a:r>
              <a:rPr lang="en-US" dirty="0">
                <a:solidFill>
                  <a:srgbClr val="D1D5DB"/>
                </a:solidFill>
                <a:effectLst/>
              </a:rPr>
              <a:t> </a:t>
            </a:r>
            <a:r>
              <a:rPr lang="en-US" dirty="0" err="1">
                <a:solidFill>
                  <a:srgbClr val="D1D5DB"/>
                </a:solidFill>
                <a:effectLst/>
              </a:rPr>
              <a:t>thuật</a:t>
            </a:r>
            <a:r>
              <a:rPr lang="en-US" dirty="0">
                <a:solidFill>
                  <a:srgbClr val="D1D5DB"/>
                </a:solidFill>
                <a:effectLst/>
              </a:rPr>
              <a:t> </a:t>
            </a:r>
            <a:r>
              <a:rPr lang="en-US" dirty="0" err="1">
                <a:solidFill>
                  <a:srgbClr val="D1D5DB"/>
                </a:solidFill>
                <a:effectLst/>
              </a:rPr>
              <a:t>số</a:t>
            </a:r>
            <a:r>
              <a:rPr lang="en-US" dirty="0">
                <a:solidFill>
                  <a:srgbClr val="D1D5DB"/>
                </a:solidFill>
                <a:effectLst/>
              </a:rPr>
              <a:t>.</a:t>
            </a:r>
            <a:endParaRPr lang="en-US" dirty="0"/>
          </a:p>
        </p:txBody>
      </p:sp>
      <p:pic>
        <p:nvPicPr>
          <p:cNvPr id="1028" name="Picture 4" descr="e KYC là gì">
            <a:extLst>
              <a:ext uri="{FF2B5EF4-FFF2-40B4-BE49-F238E27FC236}">
                <a16:creationId xmlns:a16="http://schemas.microsoft.com/office/drawing/2014/main" id="{74F16E92-FA5C-D0CF-CABD-0FF5972A3E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13"/>
          <a:stretch/>
        </p:blipFill>
        <p:spPr bwMode="auto">
          <a:xfrm>
            <a:off x="5575852" y="2208720"/>
            <a:ext cx="5471558" cy="3582481"/>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F1B9ECC-376C-D8A0-8F1B-0677FCF4CA96}"/>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smtClean="0"/>
              <a:pPr>
                <a:spcAft>
                  <a:spcPts val="600"/>
                </a:spcAft>
              </a:pPr>
              <a:t>3</a:t>
            </a:fld>
            <a:endParaRPr lang="en-US"/>
          </a:p>
        </p:txBody>
      </p:sp>
    </p:spTree>
    <p:extLst>
      <p:ext uri="{BB962C8B-B14F-4D97-AF65-F5344CB8AC3E}">
        <p14:creationId xmlns:p14="http://schemas.microsoft.com/office/powerpoint/2010/main" val="3580682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2788-6EFA-9DC7-3328-E0E2D6433BDA}"/>
              </a:ext>
            </a:extLst>
          </p:cNvPr>
          <p:cNvSpPr>
            <a:spLocks noGrp="1"/>
          </p:cNvSpPr>
          <p:nvPr>
            <p:ph type="title"/>
          </p:nvPr>
        </p:nvSpPr>
        <p:spPr>
          <a:xfrm>
            <a:off x="1141413" y="618518"/>
            <a:ext cx="9905998" cy="1478570"/>
          </a:xfrm>
        </p:spPr>
        <p:txBody>
          <a:bodyPr>
            <a:normAutofit/>
          </a:bodyPr>
          <a:lstStyle/>
          <a:p>
            <a:r>
              <a:rPr lang="en-VN" dirty="0"/>
              <a:t>2. OCR trong EKYC</a:t>
            </a:r>
          </a:p>
        </p:txBody>
      </p:sp>
      <p:pic>
        <p:nvPicPr>
          <p:cNvPr id="2050" name="Picture 2" descr="CTOS eKYC - ID Document Verification">
            <a:extLst>
              <a:ext uri="{FF2B5EF4-FFF2-40B4-BE49-F238E27FC236}">
                <a16:creationId xmlns:a16="http://schemas.microsoft.com/office/drawing/2014/main" id="{ED272AA6-F55A-D758-4D71-ACBD9D0FF2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3051296"/>
            <a:ext cx="4689234" cy="194603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059" name="Content Placeholder 2053">
            <a:extLst>
              <a:ext uri="{FF2B5EF4-FFF2-40B4-BE49-F238E27FC236}">
                <a16:creationId xmlns:a16="http://schemas.microsoft.com/office/drawing/2014/main" id="{21C12ABC-B337-54A8-3CCE-2C2D0C665F82}"/>
              </a:ext>
            </a:extLst>
          </p:cNvPr>
          <p:cNvSpPr>
            <a:spLocks noGrp="1"/>
          </p:cNvSpPr>
          <p:nvPr>
            <p:ph idx="1"/>
          </p:nvPr>
        </p:nvSpPr>
        <p:spPr>
          <a:xfrm>
            <a:off x="6336727" y="2249487"/>
            <a:ext cx="4710683" cy="3541714"/>
          </a:xfrm>
        </p:spPr>
        <p:txBody>
          <a:bodyPr>
            <a:normAutofit/>
          </a:bodyPr>
          <a:lstStyle/>
          <a:p>
            <a:r>
              <a:rPr lang="vi-VN" dirty="0">
                <a:solidFill>
                  <a:srgbClr val="D1D5DB"/>
                </a:solidFill>
                <a:effectLst/>
              </a:rPr>
              <a:t>Trong quy trình EKYC, OCR (Optical Character Recognition) là một công nghệ quan trọng được sử dụng để chuyển đổi các hình ảnh chứa các ký tự chữ và số sang các văn bản có thể xử lý được bằng máy tính. </a:t>
            </a:r>
            <a:endParaRPr lang="en-US" dirty="0"/>
          </a:p>
        </p:txBody>
      </p:sp>
      <p:sp>
        <p:nvSpPr>
          <p:cNvPr id="4" name="Slide Number Placeholder 3">
            <a:extLst>
              <a:ext uri="{FF2B5EF4-FFF2-40B4-BE49-F238E27FC236}">
                <a16:creationId xmlns:a16="http://schemas.microsoft.com/office/drawing/2014/main" id="{494590F5-D627-38BE-0BC0-49E99AEC298D}"/>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smtClean="0"/>
              <a:pPr>
                <a:spcAft>
                  <a:spcPts val="600"/>
                </a:spcAft>
              </a:pPr>
              <a:t>4</a:t>
            </a:fld>
            <a:endParaRPr lang="en-US"/>
          </a:p>
        </p:txBody>
      </p:sp>
    </p:spTree>
    <p:extLst>
      <p:ext uri="{BB962C8B-B14F-4D97-AF65-F5344CB8AC3E}">
        <p14:creationId xmlns:p14="http://schemas.microsoft.com/office/powerpoint/2010/main" val="4196283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6F6C-7A89-F904-D163-11F0150F5103}"/>
              </a:ext>
            </a:extLst>
          </p:cNvPr>
          <p:cNvSpPr>
            <a:spLocks noGrp="1"/>
          </p:cNvSpPr>
          <p:nvPr>
            <p:ph type="title"/>
          </p:nvPr>
        </p:nvSpPr>
        <p:spPr/>
        <p:txBody>
          <a:bodyPr/>
          <a:lstStyle/>
          <a:p>
            <a:r>
              <a:rPr lang="en-VN" dirty="0"/>
              <a:t>3. Chức năng Đề tài</a:t>
            </a:r>
          </a:p>
        </p:txBody>
      </p:sp>
      <p:sp>
        <p:nvSpPr>
          <p:cNvPr id="4" name="Slide Number Placeholder 3">
            <a:extLst>
              <a:ext uri="{FF2B5EF4-FFF2-40B4-BE49-F238E27FC236}">
                <a16:creationId xmlns:a16="http://schemas.microsoft.com/office/drawing/2014/main" id="{F7889E49-3288-E296-F57F-8ECDC4C6455B}"/>
              </a:ext>
            </a:extLst>
          </p:cNvPr>
          <p:cNvSpPr>
            <a:spLocks noGrp="1"/>
          </p:cNvSpPr>
          <p:nvPr>
            <p:ph type="sldNum" sz="quarter" idx="12"/>
          </p:nvPr>
        </p:nvSpPr>
        <p:spPr/>
        <p:txBody>
          <a:bodyPr/>
          <a:lstStyle/>
          <a:p>
            <a:fld id="{6D22F896-40B5-4ADD-8801-0D06FADFA095}" type="slidenum">
              <a:rPr lang="en-US" smtClean="0"/>
              <a:t>5</a:t>
            </a:fld>
            <a:endParaRPr lang="en-US" dirty="0"/>
          </a:p>
        </p:txBody>
      </p:sp>
      <p:pic>
        <p:nvPicPr>
          <p:cNvPr id="5" name="Picture 2" descr="Thời hạn sử dụng căn cước công dân gắn chip tại Việt Nam">
            <a:extLst>
              <a:ext uri="{FF2B5EF4-FFF2-40B4-BE49-F238E27FC236}">
                <a16:creationId xmlns:a16="http://schemas.microsoft.com/office/drawing/2014/main" id="{A8E996C5-8474-EEDD-D907-33AA5CA0F5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1461087" y="2219325"/>
            <a:ext cx="3541712" cy="3541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ext&#10;&#10;Description automatically generated">
            <a:extLst>
              <a:ext uri="{FF2B5EF4-FFF2-40B4-BE49-F238E27FC236}">
                <a16:creationId xmlns:a16="http://schemas.microsoft.com/office/drawing/2014/main" id="{B35781D7-84D8-DDD2-2F20-C8E96A19A477}"/>
              </a:ext>
            </a:extLst>
          </p:cNvPr>
          <p:cNvPicPr>
            <a:picLocks noChangeAspect="1"/>
          </p:cNvPicPr>
          <p:nvPr/>
        </p:nvPicPr>
        <p:blipFill>
          <a:blip r:embed="rId3"/>
          <a:stretch>
            <a:fillRect/>
          </a:stretch>
        </p:blipFill>
        <p:spPr>
          <a:xfrm>
            <a:off x="6982692" y="2824956"/>
            <a:ext cx="3293629" cy="2330450"/>
          </a:xfrm>
          <a:prstGeom prst="rect">
            <a:avLst/>
          </a:prstGeom>
        </p:spPr>
      </p:pic>
      <p:sp>
        <p:nvSpPr>
          <p:cNvPr id="12" name="Right Arrow 11">
            <a:extLst>
              <a:ext uri="{FF2B5EF4-FFF2-40B4-BE49-F238E27FC236}">
                <a16:creationId xmlns:a16="http://schemas.microsoft.com/office/drawing/2014/main" id="{16A43E6A-56D8-D3B3-1996-33C880439DFD}"/>
              </a:ext>
            </a:extLst>
          </p:cNvPr>
          <p:cNvSpPr/>
          <p:nvPr/>
        </p:nvSpPr>
        <p:spPr>
          <a:xfrm>
            <a:off x="5503541" y="379787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endParaRPr>
          </a:p>
        </p:txBody>
      </p:sp>
    </p:spTree>
    <p:extLst>
      <p:ext uri="{BB962C8B-B14F-4D97-AF65-F5344CB8AC3E}">
        <p14:creationId xmlns:p14="http://schemas.microsoft.com/office/powerpoint/2010/main" val="3208822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14E2-23D0-2870-89AF-F9F7DE7250CB}"/>
              </a:ext>
            </a:extLst>
          </p:cNvPr>
          <p:cNvSpPr>
            <a:spLocks noGrp="1"/>
          </p:cNvSpPr>
          <p:nvPr>
            <p:ph type="ctrTitle"/>
          </p:nvPr>
        </p:nvSpPr>
        <p:spPr/>
        <p:txBody>
          <a:bodyPr/>
          <a:lstStyle/>
          <a:p>
            <a:r>
              <a:rPr lang="en-VN" dirty="0"/>
              <a:t>II. Phương pháp</a:t>
            </a:r>
          </a:p>
        </p:txBody>
      </p:sp>
      <p:sp>
        <p:nvSpPr>
          <p:cNvPr id="3" name="Subtitle 2">
            <a:extLst>
              <a:ext uri="{FF2B5EF4-FFF2-40B4-BE49-F238E27FC236}">
                <a16:creationId xmlns:a16="http://schemas.microsoft.com/office/drawing/2014/main" id="{8544C5B6-409D-CEBD-512B-6946047C435F}"/>
              </a:ext>
            </a:extLst>
          </p:cNvPr>
          <p:cNvSpPr>
            <a:spLocks noGrp="1"/>
          </p:cNvSpPr>
          <p:nvPr>
            <p:ph type="subTitle" idx="1"/>
          </p:nvPr>
        </p:nvSpPr>
        <p:spPr/>
        <p:txBody>
          <a:bodyPr/>
          <a:lstStyle/>
          <a:p>
            <a:endParaRPr lang="en-VN"/>
          </a:p>
        </p:txBody>
      </p:sp>
      <p:sp>
        <p:nvSpPr>
          <p:cNvPr id="4" name="Slide Number Placeholder 3">
            <a:extLst>
              <a:ext uri="{FF2B5EF4-FFF2-40B4-BE49-F238E27FC236}">
                <a16:creationId xmlns:a16="http://schemas.microsoft.com/office/drawing/2014/main" id="{7F3A9862-3780-F373-759B-D4145B938124}"/>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4290178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518A8-0C58-19D6-B2EE-7D07F5F8B150}"/>
              </a:ext>
            </a:extLst>
          </p:cNvPr>
          <p:cNvSpPr>
            <a:spLocks noGrp="1"/>
          </p:cNvSpPr>
          <p:nvPr>
            <p:ph type="title"/>
          </p:nvPr>
        </p:nvSpPr>
        <p:spPr/>
        <p:txBody>
          <a:bodyPr/>
          <a:lstStyle/>
          <a:p>
            <a:r>
              <a:rPr lang="en-VN" dirty="0"/>
              <a:t>1. Sử dụng YOLO v5 để Phân Vùng ảnh</a:t>
            </a:r>
          </a:p>
        </p:txBody>
      </p:sp>
      <p:sp>
        <p:nvSpPr>
          <p:cNvPr id="3" name="Content Placeholder 2">
            <a:extLst>
              <a:ext uri="{FF2B5EF4-FFF2-40B4-BE49-F238E27FC236}">
                <a16:creationId xmlns:a16="http://schemas.microsoft.com/office/drawing/2014/main" id="{ED5CC355-6C42-56D1-7C82-854018DF7AA6}"/>
              </a:ext>
            </a:extLst>
          </p:cNvPr>
          <p:cNvSpPr>
            <a:spLocks noGrp="1"/>
          </p:cNvSpPr>
          <p:nvPr>
            <p:ph idx="1"/>
          </p:nvPr>
        </p:nvSpPr>
        <p:spPr/>
        <p:txBody>
          <a:bodyPr/>
          <a:lstStyle/>
          <a:p>
            <a:r>
              <a:rPr lang="vi-VN" dirty="0">
                <a:solidFill>
                  <a:schemeClr val="tx1">
                    <a:lumMod val="95000"/>
                  </a:schemeClr>
                </a:solidFill>
                <a:effectLst/>
              </a:rPr>
              <a:t>Yolov5 (You Only Look Once version 5) là một mô hình nhận diện vật thể dựa trên Deep Learning, được phát triển bởi đội ngũ của Ultralytics. Yolov5 là phiên bản nâng cấp của Yolov4, được giới thiệu vào năm 2020.</a:t>
            </a:r>
          </a:p>
          <a:p>
            <a:r>
              <a:rPr lang="en-US" dirty="0" err="1">
                <a:solidFill>
                  <a:schemeClr val="tx1">
                    <a:lumMod val="95000"/>
                  </a:schemeClr>
                </a:solidFill>
                <a:effectLst/>
              </a:rPr>
              <a:t>Mô</a:t>
            </a:r>
            <a:r>
              <a:rPr lang="en-US" dirty="0">
                <a:solidFill>
                  <a:schemeClr val="tx1">
                    <a:lumMod val="95000"/>
                  </a:schemeClr>
                </a:solidFill>
                <a:effectLst/>
              </a:rPr>
              <a:t> </a:t>
            </a:r>
            <a:r>
              <a:rPr lang="en-US" dirty="0" err="1">
                <a:solidFill>
                  <a:schemeClr val="tx1">
                    <a:lumMod val="95000"/>
                  </a:schemeClr>
                </a:solidFill>
                <a:effectLst/>
              </a:rPr>
              <a:t>hình</a:t>
            </a:r>
            <a:r>
              <a:rPr lang="en-US" dirty="0">
                <a:solidFill>
                  <a:schemeClr val="tx1">
                    <a:lumMod val="95000"/>
                  </a:schemeClr>
                </a:solidFill>
                <a:effectLst/>
              </a:rPr>
              <a:t> Yolov5 </a:t>
            </a:r>
            <a:r>
              <a:rPr lang="en-US" dirty="0" err="1">
                <a:solidFill>
                  <a:schemeClr val="tx1">
                    <a:lumMod val="95000"/>
                  </a:schemeClr>
                </a:solidFill>
                <a:effectLst/>
              </a:rPr>
              <a:t>có</a:t>
            </a:r>
            <a:r>
              <a:rPr lang="en-US" dirty="0">
                <a:solidFill>
                  <a:schemeClr val="tx1">
                    <a:lumMod val="95000"/>
                  </a:schemeClr>
                </a:solidFill>
                <a:effectLst/>
              </a:rPr>
              <a:t> </a:t>
            </a:r>
            <a:r>
              <a:rPr lang="en-US" dirty="0" err="1">
                <a:solidFill>
                  <a:schemeClr val="tx1">
                    <a:lumMod val="95000"/>
                  </a:schemeClr>
                </a:solidFill>
                <a:effectLst/>
              </a:rPr>
              <a:t>thể</a:t>
            </a:r>
            <a:r>
              <a:rPr lang="en-US" dirty="0">
                <a:solidFill>
                  <a:schemeClr val="tx1">
                    <a:lumMod val="95000"/>
                  </a:schemeClr>
                </a:solidFill>
                <a:effectLst/>
              </a:rPr>
              <a:t> </a:t>
            </a:r>
            <a:r>
              <a:rPr lang="vi-VN" dirty="0">
                <a:solidFill>
                  <a:schemeClr val="tx1">
                    <a:lumMod val="95000"/>
                  </a:schemeClr>
                </a:solidFill>
              </a:rPr>
              <a:t>dùng cho bài toán phân vùng ảnh với nhiều vật thể khác nhau</a:t>
            </a:r>
          </a:p>
          <a:p>
            <a:endParaRPr lang="en-VN" dirty="0"/>
          </a:p>
        </p:txBody>
      </p:sp>
      <p:sp>
        <p:nvSpPr>
          <p:cNvPr id="4" name="Slide Number Placeholder 3">
            <a:extLst>
              <a:ext uri="{FF2B5EF4-FFF2-40B4-BE49-F238E27FC236}">
                <a16:creationId xmlns:a16="http://schemas.microsoft.com/office/drawing/2014/main" id="{FCB5DE15-AAA3-550A-2DC0-4F0D07B78D45}"/>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729809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9AF9-ACDC-E191-2803-96C41B644B3E}"/>
              </a:ext>
            </a:extLst>
          </p:cNvPr>
          <p:cNvSpPr>
            <a:spLocks noGrp="1"/>
          </p:cNvSpPr>
          <p:nvPr>
            <p:ph type="title"/>
          </p:nvPr>
        </p:nvSpPr>
        <p:spPr/>
        <p:txBody>
          <a:bodyPr/>
          <a:lstStyle/>
          <a:p>
            <a:r>
              <a:rPr lang="en-VN" dirty="0"/>
              <a:t>1. Sử dụng YOLO v5 để Phân Vùng ảnh</a:t>
            </a:r>
          </a:p>
        </p:txBody>
      </p:sp>
      <p:sp>
        <p:nvSpPr>
          <p:cNvPr id="4" name="Slide Number Placeholder 3">
            <a:extLst>
              <a:ext uri="{FF2B5EF4-FFF2-40B4-BE49-F238E27FC236}">
                <a16:creationId xmlns:a16="http://schemas.microsoft.com/office/drawing/2014/main" id="{8D97C388-A078-999B-009A-B65FD3D03062}"/>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5122" name="Picture 2" descr="YOLOv5 - Instance Segmentation (ONNX) - YouTube">
            <a:extLst>
              <a:ext uri="{FF2B5EF4-FFF2-40B4-BE49-F238E27FC236}">
                <a16:creationId xmlns:a16="http://schemas.microsoft.com/office/drawing/2014/main" id="{8A8CAB44-E88F-9A56-E45E-72B9D0F0FA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6225" y="2249488"/>
            <a:ext cx="6296376"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4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C1D1-AA77-D731-211D-2C6F0A28BAA6}"/>
              </a:ext>
            </a:extLst>
          </p:cNvPr>
          <p:cNvSpPr>
            <a:spLocks noGrp="1"/>
          </p:cNvSpPr>
          <p:nvPr>
            <p:ph type="title"/>
          </p:nvPr>
        </p:nvSpPr>
        <p:spPr>
          <a:xfrm>
            <a:off x="1141413" y="618518"/>
            <a:ext cx="9905998" cy="1478570"/>
          </a:xfrm>
        </p:spPr>
        <p:txBody>
          <a:bodyPr>
            <a:normAutofit/>
          </a:bodyPr>
          <a:lstStyle/>
          <a:p>
            <a:r>
              <a:rPr lang="en-VN" dirty="0"/>
              <a:t>1. Sử dụng Yolo v5 để phân vùng ảnh</a:t>
            </a:r>
          </a:p>
        </p:txBody>
      </p:sp>
      <p:pic>
        <p:nvPicPr>
          <p:cNvPr id="7172" name="Picture 4" descr="YOLOv5 Models">
            <a:extLst>
              <a:ext uri="{FF2B5EF4-FFF2-40B4-BE49-F238E27FC236}">
                <a16:creationId xmlns:a16="http://schemas.microsoft.com/office/drawing/2014/main" id="{DE3C6CC4-F38A-B808-507E-9CBD01B9EC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15986" y="3891857"/>
            <a:ext cx="6956851" cy="241750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B63AC2B-1D7A-8464-34B6-F5EBB1D0D71B}"/>
              </a:ext>
            </a:extLst>
          </p:cNvPr>
          <p:cNvSpPr>
            <a:spLocks noGrp="1"/>
          </p:cNvSpPr>
          <p:nvPr>
            <p:ph idx="1"/>
          </p:nvPr>
        </p:nvSpPr>
        <p:spPr>
          <a:xfrm>
            <a:off x="1383729" y="2097088"/>
            <a:ext cx="9905998" cy="3541714"/>
          </a:xfrm>
        </p:spPr>
        <p:txBody>
          <a:bodyPr>
            <a:normAutofit/>
          </a:bodyPr>
          <a:lstStyle/>
          <a:p>
            <a:r>
              <a:rPr lang="en-VN" dirty="0">
                <a:solidFill>
                  <a:schemeClr val="tx1">
                    <a:lumMod val="95000"/>
                  </a:schemeClr>
                </a:solidFill>
              </a:rPr>
              <a:t>Yolo cung cấp sẵn 5 pretrain mode.</a:t>
            </a:r>
          </a:p>
          <a:p>
            <a:r>
              <a:rPr lang="en-VN" dirty="0">
                <a:solidFill>
                  <a:schemeClr val="tx1">
                    <a:lumMod val="95000"/>
                  </a:schemeClr>
                </a:solidFill>
              </a:rPr>
              <a:t>Chương trình được xây dựng dựa trên YOLOv5n thông qua Feature-level Transfer learning</a:t>
            </a:r>
          </a:p>
          <a:p>
            <a:endParaRPr lang="en-VN" dirty="0"/>
          </a:p>
        </p:txBody>
      </p:sp>
      <p:sp>
        <p:nvSpPr>
          <p:cNvPr id="4" name="Slide Number Placeholder 3">
            <a:extLst>
              <a:ext uri="{FF2B5EF4-FFF2-40B4-BE49-F238E27FC236}">
                <a16:creationId xmlns:a16="http://schemas.microsoft.com/office/drawing/2014/main" id="{44013A51-0D3E-B3C8-F03C-6F9438A04BDF}"/>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smtClean="0"/>
              <a:pPr>
                <a:spcAft>
                  <a:spcPts val="600"/>
                </a:spcAft>
              </a:pPr>
              <a:t>9</a:t>
            </a:fld>
            <a:endParaRPr lang="en-US"/>
          </a:p>
        </p:txBody>
      </p:sp>
    </p:spTree>
    <p:extLst>
      <p:ext uri="{BB962C8B-B14F-4D97-AF65-F5344CB8AC3E}">
        <p14:creationId xmlns:p14="http://schemas.microsoft.com/office/powerpoint/2010/main" val="2271943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{90E9F383-8892-1C45-B000-3F74EE0B502F}tf10001124</Template>
  <TotalTime>288</TotalTime>
  <Words>357</Words>
  <Application>Microsoft Macintosh PowerPoint</Application>
  <PresentationFormat>Widescreen</PresentationFormat>
  <Paragraphs>55</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Menlo</vt:lpstr>
      <vt:lpstr>Circuit</vt:lpstr>
      <vt:lpstr>Cắt và canh chỉnh ảnh căn cước công dân bằng YOLOv5</vt:lpstr>
      <vt:lpstr>I. Giới thiệu </vt:lpstr>
      <vt:lpstr>1. Giới thiệu EKYC</vt:lpstr>
      <vt:lpstr>2. OCR trong EKYC</vt:lpstr>
      <vt:lpstr>3. Chức năng Đề tài</vt:lpstr>
      <vt:lpstr>II. Phương pháp</vt:lpstr>
      <vt:lpstr>1. Sử dụng YOLO v5 để Phân Vùng ảnh</vt:lpstr>
      <vt:lpstr>1. Sử dụng YOLO v5 để Phân Vùng ảnh</vt:lpstr>
      <vt:lpstr>1. Sử dụng Yolo v5 để phân vùng ảnh</vt:lpstr>
      <vt:lpstr>1. Sử dụng YOLO v5 để Phân Vùng ảnh</vt:lpstr>
      <vt:lpstr>2. Xoay ảnh</vt:lpstr>
      <vt:lpstr>2. Xoay ảnh</vt:lpstr>
      <vt:lpstr>2. Xoay ảnh</vt:lpstr>
      <vt:lpstr>III. Kết quả</vt:lpstr>
      <vt:lpstr>1. Môi trường thực nghiệm</vt:lpstr>
      <vt:lpstr>2. Data set</vt:lpstr>
      <vt:lpstr>3. Kết quả huấn luyện</vt:lpstr>
      <vt:lpstr>iV. Demo chương trình</vt:lpstr>
      <vt:lpstr>Hết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Cắt và canh chỉnh ảnh căn cước công dân bằng YOLOv5</dc:title>
  <dc:creator>PHAN ĐÌNH MINH HIẾU</dc:creator>
  <cp:lastModifiedBy>PHAN ĐÌNH MINH HIẾU</cp:lastModifiedBy>
  <cp:revision>3</cp:revision>
  <dcterms:created xsi:type="dcterms:W3CDTF">2023-03-13T13:56:13Z</dcterms:created>
  <dcterms:modified xsi:type="dcterms:W3CDTF">2023-03-30T13:40:35Z</dcterms:modified>
</cp:coreProperties>
</file>